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9d02d213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9d02d213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49d02d213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49d02d213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36dd5e56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36dd5e56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9d02d213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9d02d213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9d02d213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9d02d213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b63909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b63909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baa4fd4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baa4fd4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Ophiocordyceps fungus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297" y="1375403"/>
            <a:ext cx="3849174" cy="25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975" y="1017737"/>
            <a:ext cx="5825826" cy="327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11583" b="5083"/>
          <a:stretch/>
        </p:blipFill>
        <p:spPr>
          <a:xfrm>
            <a:off x="0" y="-12"/>
            <a:ext cx="9144000" cy="5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Morphology of the Fungus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958175" y="2644300"/>
            <a:ext cx="78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Proxima Nova"/>
                <a:ea typeface="Proxima Nova"/>
                <a:cs typeface="Proxima Nova"/>
                <a:sym typeface="Proxima Nova"/>
              </a:rPr>
              <a:t>Stroma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087275" y="4287750"/>
            <a:ext cx="211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Proxima Nova"/>
                <a:ea typeface="Proxima Nova"/>
                <a:cs typeface="Proxima Nova"/>
                <a:sym typeface="Proxima Nova"/>
              </a:rPr>
              <a:t>Dorsal protonum region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719675" y="2171550"/>
            <a:ext cx="115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latin typeface="Proxima Nova"/>
                <a:ea typeface="Proxima Nova"/>
                <a:cs typeface="Proxima Nova"/>
                <a:sym typeface="Proxima Nova"/>
              </a:rPr>
              <a:t>Perithecium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6" name="Google Shape;76;p15"/>
          <p:cNvCxnSpPr>
            <a:stCxn id="75" idx="3"/>
          </p:cNvCxnSpPr>
          <p:nvPr/>
        </p:nvCxnSpPr>
        <p:spPr>
          <a:xfrm>
            <a:off x="1871675" y="2371650"/>
            <a:ext cx="843600" cy="256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Google Shape;77;p15"/>
          <p:cNvCxnSpPr>
            <a:stCxn id="73" idx="1"/>
          </p:cNvCxnSpPr>
          <p:nvPr/>
        </p:nvCxnSpPr>
        <p:spPr>
          <a:xfrm flipH="1">
            <a:off x="3114575" y="2844400"/>
            <a:ext cx="843600" cy="10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15"/>
          <p:cNvCxnSpPr>
            <a:stCxn id="73" idx="0"/>
          </p:cNvCxnSpPr>
          <p:nvPr/>
        </p:nvCxnSpPr>
        <p:spPr>
          <a:xfrm rot="10800000">
            <a:off x="4130525" y="1430200"/>
            <a:ext cx="222300" cy="1214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15"/>
          <p:cNvCxnSpPr>
            <a:stCxn id="74" idx="1"/>
          </p:cNvCxnSpPr>
          <p:nvPr/>
        </p:nvCxnSpPr>
        <p:spPr>
          <a:xfrm rot="10800000">
            <a:off x="2969375" y="3489450"/>
            <a:ext cx="117900" cy="99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Life Cycle of the Fungus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16550" y="1017725"/>
            <a:ext cx="44067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 Important steps</a:t>
            </a:r>
            <a:endParaRPr sz="1400">
              <a:solidFill>
                <a:srgbClr val="000000"/>
              </a:solidFill>
            </a:endParaRPr>
          </a:p>
          <a:p>
            <a:pPr marL="457200" lvl="0" indent="-310832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AutoNum type="arabicPeriod"/>
            </a:pPr>
            <a:r>
              <a:rPr lang="fr" sz="1400">
                <a:solidFill>
                  <a:srgbClr val="000000"/>
                </a:solidFill>
              </a:rPr>
              <a:t>﻿﻿﻿﻿Infection</a:t>
            </a: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AutoNum type="arabicPeriod"/>
            </a:pPr>
            <a:r>
              <a:rPr lang="fr" sz="1400">
                <a:solidFill>
                  <a:srgbClr val="000000"/>
                </a:solidFill>
              </a:rPr>
              <a:t>﻿﻿﻿﻿Behavioural Changes</a:t>
            </a: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AutoNum type="arabicPeriod"/>
            </a:pPr>
            <a:r>
              <a:rPr lang="fr" sz="1400">
                <a:solidFill>
                  <a:srgbClr val="000000"/>
                </a:solidFill>
              </a:rPr>
              <a:t>﻿﻿﻿﻿Death</a:t>
            </a: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AutoNum type="arabicPeriod"/>
            </a:pPr>
            <a:r>
              <a:rPr lang="fr" sz="1400">
                <a:solidFill>
                  <a:srgbClr val="000000"/>
                </a:solidFill>
              </a:rPr>
              <a:t>﻿﻿﻿﻿Fungus Growth</a:t>
            </a: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AutoNum type="arabicPeriod"/>
            </a:pPr>
            <a:r>
              <a:rPr lang="fr" sz="1400">
                <a:solidFill>
                  <a:srgbClr val="000000"/>
                </a:solidFill>
              </a:rPr>
              <a:t>﻿﻿﻿﻿Spore Release</a:t>
            </a:r>
            <a:br>
              <a:rPr lang="fr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400">
                <a:solidFill>
                  <a:srgbClr val="000000"/>
                </a:solidFill>
              </a:rPr>
              <a:t>This process ensures the fungus' reproduction and emphasizes the remarkable ability of parasites to alter their hosts' behaviour for their own reproductive success.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9900" y="1198925"/>
            <a:ext cx="4406676" cy="287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effect of ergot alkaloids on the ant’s metabolism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/>
              <a:t>1. Neurotransmitter antagonist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250800" y="1682400"/>
            <a:ext cx="4382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Ergot alkaloids interact with neurotransmitters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Serotonin, adrenaline, dopamine, 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Act on stress responses, appetite, movement, 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Two modes of action: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Agonist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○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Antagonist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532" y="1017725"/>
            <a:ext cx="3480021" cy="37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effect of ergot alkaloids on the ant’s metabolism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373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 Na</a:t>
            </a:r>
            <a:r>
              <a:rPr lang="fr" baseline="30000"/>
              <a:t>+</a:t>
            </a:r>
            <a:r>
              <a:rPr lang="fr"/>
              <a:t>/K</a:t>
            </a:r>
            <a:r>
              <a:rPr lang="fr" baseline="30000"/>
              <a:t>+</a:t>
            </a:r>
            <a:r>
              <a:rPr lang="fr"/>
              <a:t> ATPase pump inhibition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800"/>
              <a:t>Source: Guyton &amp; Hall, </a:t>
            </a:r>
            <a:r>
              <a:rPr lang="fr" sz="800" i="1"/>
              <a:t>Textbook of Medical Physiology</a:t>
            </a:r>
            <a:endParaRPr sz="800" i="1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t="7558" r="51157" b="11259"/>
          <a:stretch/>
        </p:blipFill>
        <p:spPr>
          <a:xfrm>
            <a:off x="370950" y="1849338"/>
            <a:ext cx="2667750" cy="24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038700" y="1698100"/>
            <a:ext cx="5793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➔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Serotonin triggers second messengers to control the behaviour of this antiporter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➔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The pump is responsible for the regulation of electrochemical potential between both sides of the membrane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WHEN ERGOT ALKALOIDS INTERVENE: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The serotonin signalling is disrupted and the ATPase stops working properly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Bad news for neurons, as their ability to transfer action potentials depends on their membrane potentials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Disrupted nervous system!</a:t>
            </a:r>
            <a:endParaRPr sz="5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20950" y="2304413"/>
            <a:ext cx="3788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latin typeface="Proxima Nova"/>
                <a:ea typeface="Proxima Nova"/>
                <a:cs typeface="Proxima Nova"/>
                <a:sym typeface="Proxima Nova"/>
              </a:rPr>
              <a:t>Outside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latin typeface="Proxima Nova"/>
                <a:ea typeface="Proxima Nova"/>
                <a:cs typeface="Proxima Nova"/>
                <a:sym typeface="Proxima Nova"/>
              </a:rPr>
              <a:t>Inside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Can this fungus “zombify” humans?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684100" cy="31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5148300" y="890250"/>
            <a:ext cx="36840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1. Mode of action</a:t>
            </a:r>
            <a:endParaRPr sz="2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Fungus cell network around muscle fibres and brain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Spread metabolites (i.e. ergot alkaloids) via this network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2. Consequences</a:t>
            </a:r>
            <a:endParaRPr sz="2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Increased blood pressure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Cardiovascular, respiratory and gastrointestinal problems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Cerebral vessel dilatation and behavioural effects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3. Important factors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Human body’s temperature is too hot for this fungus to infect us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Impact of climate change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Proxima Nova"/>
                <a:ea typeface="Proxima Nova"/>
                <a:cs typeface="Proxima Nova"/>
                <a:sym typeface="Proxima Nova"/>
              </a:rPr>
              <a:t>→ Human medicines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11700" y="4187475"/>
            <a:ext cx="368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i="1">
                <a:latin typeface="Proxima Nova"/>
                <a:ea typeface="Proxima Nova"/>
                <a:cs typeface="Proxima Nova"/>
                <a:sym typeface="Proxima Nova"/>
              </a:rPr>
              <a:t>Fungus cell network around muscle fibre – Fredericksen, Maridel A., et al., Three-dimensional visualization and a deep-learning model reveal complex fungal parasite networks in behaviorally manipulated ants.</a:t>
            </a:r>
            <a:endParaRPr sz="700" i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 for your attention</a:t>
            </a:r>
            <a:r>
              <a:rPr lang="fr" sz="5000"/>
              <a:t>!</a:t>
            </a: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Macintosh PowerPoint</Application>
  <PresentationFormat>On-screen Show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Proxima Nova</vt:lpstr>
      <vt:lpstr>Spearmint</vt:lpstr>
      <vt:lpstr>The Ophiocordyceps fungus</vt:lpstr>
      <vt:lpstr>Introduction</vt:lpstr>
      <vt:lpstr>Morphology of the Fungus</vt:lpstr>
      <vt:lpstr>Life Cycle of the Fungus</vt:lpstr>
      <vt:lpstr>The effect of ergot alkaloids on the ant’s metabolism</vt:lpstr>
      <vt:lpstr>The effect of ergot alkaloids on the ant’s metabolism</vt:lpstr>
      <vt:lpstr>Can this fungus “zombify” humans?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Ophiocordyceps fungus</dc:title>
  <cp:lastModifiedBy>Alves Lopes Daniel</cp:lastModifiedBy>
  <cp:revision>1</cp:revision>
  <dcterms:modified xsi:type="dcterms:W3CDTF">2023-05-29T17:37:16Z</dcterms:modified>
</cp:coreProperties>
</file>